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14005"/>
            <a:ext cx="75852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PulseVaani – Your AI Health Companion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5783" y="2339816"/>
            <a:ext cx="7585234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"Empathy meets Intelligence in Indian Healthcare"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65783" y="3119080"/>
            <a:ext cx="7585234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Bilingual (Hindi + English) Voice + Health Prediction Platform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6265783" y="4148852"/>
            <a:ext cx="7585234" cy="3466624"/>
          </a:xfrm>
          <a:prstGeom prst="roundRect">
            <a:avLst>
              <a:gd name="adj" fmla="val 269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73403" y="4156472"/>
            <a:ext cx="7569994" cy="862846"/>
          </a:xfrm>
          <a:prstGeom prst="roundRect">
            <a:avLst>
              <a:gd name="adj" fmla="val 10840"/>
            </a:avLst>
          </a:prstGeom>
          <a:solidFill>
            <a:srgbClr val="DADBF1"/>
          </a:solidFill>
          <a:ln/>
        </p:spPr>
      </p:sp>
      <p:sp>
        <p:nvSpPr>
          <p:cNvPr id="8" name="Text 5"/>
          <p:cNvSpPr/>
          <p:nvPr/>
        </p:nvSpPr>
        <p:spPr>
          <a:xfrm>
            <a:off x="6496050" y="4379119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</a:t>
            </a:r>
            <a:endParaRPr lang="en-US" sz="2600" dirty="0"/>
          </a:p>
        </p:txBody>
      </p:sp>
      <p:sp>
        <p:nvSpPr>
          <p:cNvPr id="9" name="Shape 6"/>
          <p:cNvSpPr/>
          <p:nvPr/>
        </p:nvSpPr>
        <p:spPr>
          <a:xfrm>
            <a:off x="6273403" y="5019318"/>
            <a:ext cx="7569994" cy="862846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7"/>
          <p:cNvSpPr/>
          <p:nvPr/>
        </p:nvSpPr>
        <p:spPr>
          <a:xfrm>
            <a:off x="6273403" y="5019318"/>
            <a:ext cx="7569994" cy="30480"/>
          </a:xfrm>
          <a:prstGeom prst="roundRect">
            <a:avLst>
              <a:gd name="adj" fmla="val 306876"/>
            </a:avLst>
          </a:prstGeom>
          <a:solidFill>
            <a:srgbClr val="C0C1D7"/>
          </a:solidFill>
          <a:ln/>
        </p:spPr>
      </p:sp>
      <p:sp>
        <p:nvSpPr>
          <p:cNvPr id="11" name="Text 8"/>
          <p:cNvSpPr/>
          <p:nvPr/>
        </p:nvSpPr>
        <p:spPr>
          <a:xfrm>
            <a:off x="6496050" y="5241965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</a:t>
            </a:r>
            <a:endParaRPr lang="en-US" sz="2600" dirty="0"/>
          </a:p>
        </p:txBody>
      </p:sp>
      <p:sp>
        <p:nvSpPr>
          <p:cNvPr id="12" name="Shape 9"/>
          <p:cNvSpPr/>
          <p:nvPr/>
        </p:nvSpPr>
        <p:spPr>
          <a:xfrm>
            <a:off x="6273403" y="5882164"/>
            <a:ext cx="7569994" cy="862846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0"/>
          <p:cNvSpPr/>
          <p:nvPr/>
        </p:nvSpPr>
        <p:spPr>
          <a:xfrm>
            <a:off x="6273403" y="5882164"/>
            <a:ext cx="7569994" cy="30480"/>
          </a:xfrm>
          <a:prstGeom prst="roundRect">
            <a:avLst>
              <a:gd name="adj" fmla="val 306876"/>
            </a:avLst>
          </a:prstGeom>
          <a:solidFill>
            <a:srgbClr val="C0C1D7"/>
          </a:solidFill>
          <a:ln/>
        </p:spPr>
      </p:sp>
      <p:sp>
        <p:nvSpPr>
          <p:cNvPr id="14" name="Text 11"/>
          <p:cNvSpPr/>
          <p:nvPr/>
        </p:nvSpPr>
        <p:spPr>
          <a:xfrm>
            <a:off x="6496050" y="6104811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</a:t>
            </a:r>
            <a:endParaRPr lang="en-US" sz="2600" dirty="0"/>
          </a:p>
        </p:txBody>
      </p:sp>
      <p:sp>
        <p:nvSpPr>
          <p:cNvPr id="15" name="Shape 12"/>
          <p:cNvSpPr/>
          <p:nvPr/>
        </p:nvSpPr>
        <p:spPr>
          <a:xfrm>
            <a:off x="6273403" y="6745010"/>
            <a:ext cx="7569994" cy="862846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403" y="6745010"/>
            <a:ext cx="7569994" cy="30480"/>
          </a:xfrm>
          <a:prstGeom prst="roundRect">
            <a:avLst>
              <a:gd name="adj" fmla="val 306876"/>
            </a:avLst>
          </a:prstGeom>
          <a:solidFill>
            <a:srgbClr val="C0C1D7"/>
          </a:solidFill>
          <a:ln/>
        </p:spPr>
      </p:sp>
      <p:sp>
        <p:nvSpPr>
          <p:cNvPr id="17" name="Text 14"/>
          <p:cNvSpPr/>
          <p:nvPr/>
        </p:nvSpPr>
        <p:spPr>
          <a:xfrm>
            <a:off x="6496050" y="6967657"/>
            <a:ext cx="33405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India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748" y="360521"/>
            <a:ext cx="640996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Compassionate Companion for Health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8748" y="966788"/>
            <a:ext cx="13712904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"PulseVaani isn’t just a tracker — it’s a caring, bilingual AI companion."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458748" y="2425065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with Us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58748" y="2802017"/>
            <a:ext cx="669655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help@pulsevaani.in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8748" y="3129677"/>
            <a:ext cx="669655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Website: www.pulsevaani.in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8748" y="3457337"/>
            <a:ext cx="669655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Phone: +91 7701815002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2721" y="2441377"/>
            <a:ext cx="6696551" cy="66965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2721" y="9285327"/>
            <a:ext cx="669655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 to experience the demo and voice interface.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719" y="743426"/>
            <a:ext cx="7843361" cy="1161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the Gap in Indian Healthcare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6719" y="2183368"/>
            <a:ext cx="7843361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PulseVaani bridges the digital divide by offering accessible, multilingual support, moving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“From complex data to compassionate dialogue.”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6719" y="2986921"/>
            <a:ext cx="3828812" cy="2008108"/>
          </a:xfrm>
          <a:prstGeom prst="roundRect">
            <a:avLst>
              <a:gd name="adj" fmla="val 546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3859" y="2986921"/>
            <a:ext cx="91440" cy="2008108"/>
          </a:xfrm>
          <a:prstGeom prst="roundRect">
            <a:avLst>
              <a:gd name="adj" fmla="val 85345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413897" y="3195518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13897" y="3597235"/>
            <a:ext cx="3343037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access to modern, tech-friendly healthcare tools for non-English and elderly users, especially in rural and semi-urban settings.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1269" y="2986921"/>
            <a:ext cx="3828812" cy="2008108"/>
          </a:xfrm>
          <a:prstGeom prst="roundRect">
            <a:avLst>
              <a:gd name="adj" fmla="val 546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8409" y="2986921"/>
            <a:ext cx="91440" cy="2008108"/>
          </a:xfrm>
          <a:prstGeom prst="roundRect">
            <a:avLst>
              <a:gd name="adj" fmla="val 85345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10428446" y="3195518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Insight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428446" y="3597235"/>
            <a:ext cx="3343037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Elders and rural populations need intuitive, voice-based, bilingual interfaces for simple, reliable health support and monitoring.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6719" y="5180767"/>
            <a:ext cx="3828812" cy="2305407"/>
          </a:xfrm>
          <a:prstGeom prst="roundRect">
            <a:avLst>
              <a:gd name="adj" fmla="val 476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13859" y="5180767"/>
            <a:ext cx="91440" cy="2305407"/>
          </a:xfrm>
          <a:prstGeom prst="roundRect">
            <a:avLst>
              <a:gd name="adj" fmla="val 85345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413897" y="5389364"/>
            <a:ext cx="28108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Solution: PulseVaani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13897" y="5791081"/>
            <a:ext cx="3343037" cy="1486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web application providing essential health prediction and guidance through empathetic, bilingual (Hindi-English) voice assistance.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366"/>
            <a:ext cx="9796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PulseVaani: Core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6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combines advanced predictive AI with an accessible voice interface to deliver actionable health insights.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37482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38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AI Engine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2917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IsolationForest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rapid, early risk detection of common lifestyle diseases.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37482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3875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Bilingual Voice Assistant: "Dock"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8350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empathetic virtual guide supporting seamless, natural conversations in both Hindi and English (via Web Speech API/gTTS).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374827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38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Tech Stack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2917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React/Tailwind (Frontend) and Flask/Node.js (Backend), leveraging Firebase/MongoDB for scalable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Designed for the Indian User: Intuitive Experience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56391"/>
            <a:ext cx="4397931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for Accessibility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7954" y="319551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calming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64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green–white hospital theme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3628906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icons, large buttons, and clear voice prompts tailored for elderly users.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441793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features: Quick Hindi/English language toggle.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485132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design with optional dark/light mode for visual comfort.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7954" y="5284708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charts and health cards provide a straightforward overview of well-being.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21613"/>
            <a:ext cx="13277731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Feasibility and Scalability: Reaching Every Corner of India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154" y="1489710"/>
            <a:ext cx="133080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PulseVaani is engineered for widespread deployment, ensuring functional and reliable service even in challenging connectivity environments.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681" y="2004417"/>
            <a:ext cx="1646873" cy="1390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55244" y="2713792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00387" y="2552105"/>
            <a:ext cx="215872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Low-Device Ready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858703" y="3408998"/>
            <a:ext cx="9063395" cy="11430"/>
          </a:xfrm>
          <a:prstGeom prst="roundRect">
            <a:avLst>
              <a:gd name="adj" fmla="val 694158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45" y="3442097"/>
            <a:ext cx="3293745" cy="13905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5244" y="3971330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23823" y="3782020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Integration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3823" y="4190286"/>
            <a:ext cx="692372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connection with basic vitals monitoring devices (BP, Oximeter, Glucose).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2139" y="4846677"/>
            <a:ext cx="8239958" cy="11430"/>
          </a:xfrm>
          <a:prstGeom prst="roundRect">
            <a:avLst>
              <a:gd name="adj" fmla="val 694158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9" y="4879777"/>
            <a:ext cx="4940618" cy="139053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5244" y="5409009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47259" y="5068610"/>
            <a:ext cx="23613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Scalability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47259" y="5476875"/>
            <a:ext cx="713315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deployed on the cloud to handle high traffic and data volume efficiently across regions.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5575" y="6284357"/>
            <a:ext cx="7416522" cy="11430"/>
          </a:xfrm>
          <a:prstGeom prst="roundRect">
            <a:avLst>
              <a:gd name="adj" fmla="val 694158"/>
            </a:avLst>
          </a:prstGeom>
          <a:solidFill>
            <a:srgbClr val="C0C1D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3" y="6317456"/>
            <a:ext cx="6587490" cy="139053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5244" y="6846689"/>
            <a:ext cx="265628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70696" y="6506289"/>
            <a:ext cx="258496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Partnerships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0696" y="6914555"/>
            <a:ext cx="6309717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Viable collaboration opportunities with local clinics and digital telemedicine providers.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191" y="451842"/>
            <a:ext cx="7008495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Profound Impact and Core Benefits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5191" y="1293971"/>
            <a:ext cx="134800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PulseVaani delivers value across the healthcare ecosystem—from the patient to the clinician.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6746" y="1931491"/>
            <a:ext cx="246459" cy="2464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09186" y="1926431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Equity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09186" y="2347436"/>
            <a:ext cx="6005632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healthcare inequality by providing equal access to advanced, bilingual health monitoring tools.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46" y="3206889"/>
            <a:ext cx="246459" cy="2464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09186" y="3201829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Medical Precision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109186" y="3622834"/>
            <a:ext cx="6005632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early risk detection for non-communicable diseases like heart conditions, hypertension, and diabetes.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746" y="4482286"/>
            <a:ext cx="246459" cy="2464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09186" y="447722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Efficiency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109186" y="4898231"/>
            <a:ext cx="6005632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costs for families and the system by preventing unnecessary, late-stage hospital visits.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746" y="5757684"/>
            <a:ext cx="246459" cy="2464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9186" y="5752624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Clinician Support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09186" y="6173629"/>
            <a:ext cx="6005632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doctors with real-time patient alerts and summarized health dashboards for proactive care planning.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3202" y="1926431"/>
            <a:ext cx="6539627" cy="6539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990" y="388144"/>
            <a:ext cx="8477012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Sustainable Business Model and Growth Strategy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3990" y="1111568"/>
            <a:ext cx="1364241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multi-pronged approach ensures financial viability and sustained investment in research and development.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90" y="1496139"/>
            <a:ext cx="13642419" cy="565606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6510" y="5296169"/>
            <a:ext cx="678966" cy="678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6314" y="5444692"/>
            <a:ext cx="3211296" cy="381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Licensing &amp; Analytics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438441" y="5444692"/>
            <a:ext cx="3055347" cy="381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B2B Partnerships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2171" y="5296169"/>
            <a:ext cx="678966" cy="6789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60655" y="2837464"/>
            <a:ext cx="3055347" cy="381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750" y="2675360"/>
            <a:ext cx="678966" cy="6789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4395" y="2851043"/>
            <a:ext cx="3055347" cy="381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Freemium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7784" y="2702519"/>
            <a:ext cx="678966" cy="678966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493990" y="7522607"/>
            <a:ext cx="4453414" cy="1265992"/>
          </a:xfrm>
          <a:prstGeom prst="roundRect">
            <a:avLst>
              <a:gd name="adj" fmla="val 5778"/>
            </a:avLst>
          </a:prstGeom>
          <a:solidFill>
            <a:srgbClr val="FFFFFF"/>
          </a:solidFill>
          <a:ln/>
        </p:spPr>
      </p:sp>
      <p:sp>
        <p:nvSpPr>
          <p:cNvPr id="14" name="Shape 7"/>
          <p:cNvSpPr/>
          <p:nvPr/>
        </p:nvSpPr>
        <p:spPr>
          <a:xfrm>
            <a:off x="493990" y="7507367"/>
            <a:ext cx="4453414" cy="60960"/>
          </a:xfrm>
          <a:prstGeom prst="roundRect">
            <a:avLst>
              <a:gd name="adj" fmla="val 97250"/>
            </a:avLst>
          </a:prstGeom>
          <a:solidFill>
            <a:srgbClr val="4950BC"/>
          </a:solidFill>
          <a:ln/>
        </p:spPr>
      </p:sp>
      <p:sp>
        <p:nvSpPr>
          <p:cNvPr id="15" name="Shape 8"/>
          <p:cNvSpPr/>
          <p:nvPr/>
        </p:nvSpPr>
        <p:spPr>
          <a:xfrm>
            <a:off x="2509004" y="7310914"/>
            <a:ext cx="423386" cy="423386"/>
          </a:xfrm>
          <a:prstGeom prst="roundRect">
            <a:avLst>
              <a:gd name="adj" fmla="val 215973"/>
            </a:avLst>
          </a:prstGeom>
          <a:solidFill>
            <a:srgbClr val="4950BC"/>
          </a:solidFill>
          <a:ln/>
        </p:spPr>
      </p:sp>
      <p:sp>
        <p:nvSpPr>
          <p:cNvPr id="16" name="Text 9"/>
          <p:cNvSpPr/>
          <p:nvPr/>
        </p:nvSpPr>
        <p:spPr>
          <a:xfrm>
            <a:off x="2636044" y="7416760"/>
            <a:ext cx="16930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650319" y="7875389"/>
            <a:ext cx="176426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Freemium Core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650319" y="8180546"/>
            <a:ext cx="4140756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vitals tracking and core voice assistance remain free; advanced AI reports are offered via subscription.</a:t>
            </a:r>
            <a:endParaRPr lang="en-US" sz="1100" dirty="0"/>
          </a:p>
        </p:txBody>
      </p:sp>
      <p:sp>
        <p:nvSpPr>
          <p:cNvPr id="19" name="Shape 12"/>
          <p:cNvSpPr/>
          <p:nvPr/>
        </p:nvSpPr>
        <p:spPr>
          <a:xfrm>
            <a:off x="5088493" y="7522607"/>
            <a:ext cx="4453414" cy="1265992"/>
          </a:xfrm>
          <a:prstGeom prst="roundRect">
            <a:avLst>
              <a:gd name="adj" fmla="val 5778"/>
            </a:avLst>
          </a:prstGeom>
          <a:solidFill>
            <a:srgbClr val="FFFFFF"/>
          </a:solidFill>
          <a:ln/>
        </p:spPr>
      </p:sp>
      <p:sp>
        <p:nvSpPr>
          <p:cNvPr id="20" name="Shape 13"/>
          <p:cNvSpPr/>
          <p:nvPr/>
        </p:nvSpPr>
        <p:spPr>
          <a:xfrm>
            <a:off x="5088493" y="7507367"/>
            <a:ext cx="4453414" cy="60960"/>
          </a:xfrm>
          <a:prstGeom prst="roundRect">
            <a:avLst>
              <a:gd name="adj" fmla="val 97250"/>
            </a:avLst>
          </a:prstGeom>
          <a:solidFill>
            <a:srgbClr val="4950BC"/>
          </a:solidFill>
          <a:ln/>
        </p:spPr>
      </p:sp>
      <p:sp>
        <p:nvSpPr>
          <p:cNvPr id="21" name="Shape 14"/>
          <p:cNvSpPr/>
          <p:nvPr/>
        </p:nvSpPr>
        <p:spPr>
          <a:xfrm>
            <a:off x="7103507" y="7310914"/>
            <a:ext cx="423386" cy="423386"/>
          </a:xfrm>
          <a:prstGeom prst="roundRect">
            <a:avLst>
              <a:gd name="adj" fmla="val 215973"/>
            </a:avLst>
          </a:prstGeom>
          <a:solidFill>
            <a:srgbClr val="4950BC"/>
          </a:solidFill>
          <a:ln/>
        </p:spPr>
      </p:sp>
      <p:sp>
        <p:nvSpPr>
          <p:cNvPr id="22" name="Text 15"/>
          <p:cNvSpPr/>
          <p:nvPr/>
        </p:nvSpPr>
        <p:spPr>
          <a:xfrm>
            <a:off x="7230547" y="7416760"/>
            <a:ext cx="16930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5244822" y="7875389"/>
            <a:ext cx="176426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B2B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5244822" y="8180546"/>
            <a:ext cx="4140756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Partnerships with healthcare providers, telehealth firms, and insurance companies for integrated offerings.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9682996" y="7522607"/>
            <a:ext cx="4453414" cy="1265992"/>
          </a:xfrm>
          <a:prstGeom prst="roundRect">
            <a:avLst>
              <a:gd name="adj" fmla="val 5778"/>
            </a:avLst>
          </a:prstGeom>
          <a:solidFill>
            <a:srgbClr val="FFFFFF"/>
          </a:solidFill>
          <a:ln/>
        </p:spPr>
      </p:sp>
      <p:sp>
        <p:nvSpPr>
          <p:cNvPr id="26" name="Shape 19"/>
          <p:cNvSpPr/>
          <p:nvPr/>
        </p:nvSpPr>
        <p:spPr>
          <a:xfrm>
            <a:off x="9682996" y="7507367"/>
            <a:ext cx="4453414" cy="60960"/>
          </a:xfrm>
          <a:prstGeom prst="roundRect">
            <a:avLst>
              <a:gd name="adj" fmla="val 97250"/>
            </a:avLst>
          </a:prstGeom>
          <a:solidFill>
            <a:srgbClr val="4950BC"/>
          </a:solidFill>
          <a:ln/>
        </p:spPr>
      </p:sp>
      <p:sp>
        <p:nvSpPr>
          <p:cNvPr id="27" name="Shape 20"/>
          <p:cNvSpPr/>
          <p:nvPr/>
        </p:nvSpPr>
        <p:spPr>
          <a:xfrm>
            <a:off x="11698010" y="7310914"/>
            <a:ext cx="423386" cy="423386"/>
          </a:xfrm>
          <a:prstGeom prst="roundRect">
            <a:avLst>
              <a:gd name="adj" fmla="val 215973"/>
            </a:avLst>
          </a:prstGeom>
          <a:solidFill>
            <a:srgbClr val="4950BC"/>
          </a:solidFill>
          <a:ln/>
        </p:spPr>
      </p:sp>
      <p:sp>
        <p:nvSpPr>
          <p:cNvPr id="28" name="Text 21"/>
          <p:cNvSpPr/>
          <p:nvPr/>
        </p:nvSpPr>
        <p:spPr>
          <a:xfrm>
            <a:off x="11825049" y="7416760"/>
            <a:ext cx="16930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00" dirty="0"/>
          </a:p>
        </p:txBody>
      </p:sp>
      <p:sp>
        <p:nvSpPr>
          <p:cNvPr id="29" name="Text 22"/>
          <p:cNvSpPr/>
          <p:nvPr/>
        </p:nvSpPr>
        <p:spPr>
          <a:xfrm>
            <a:off x="9839325" y="7875389"/>
            <a:ext cx="1816537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Licensing</a:t>
            </a:r>
            <a:endParaRPr lang="en-US" sz="1350" dirty="0"/>
          </a:p>
        </p:txBody>
      </p:sp>
      <p:sp>
        <p:nvSpPr>
          <p:cNvPr id="30" name="Text 23"/>
          <p:cNvSpPr/>
          <p:nvPr/>
        </p:nvSpPr>
        <p:spPr>
          <a:xfrm>
            <a:off x="9839325" y="8180546"/>
            <a:ext cx="4140756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Licensing our predictive analytics engine and anonymized population health data (with consent) to large organizations.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007" y="525423"/>
            <a:ext cx="726888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Foundation and Team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1007" y="1403509"/>
            <a:ext cx="78147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PulseVaani is grounded in scientific rigor and driven by a diverse, specialized team.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007" y="1920954"/>
            <a:ext cx="7814786" cy="2172414"/>
          </a:xfrm>
          <a:prstGeom prst="roundRect">
            <a:avLst>
              <a:gd name="adj" fmla="val 3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48413" y="2118360"/>
            <a:ext cx="569595" cy="569595"/>
          </a:xfrm>
          <a:prstGeom prst="roundRect">
            <a:avLst>
              <a:gd name="adj" fmla="val 16051906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980" y="2274927"/>
            <a:ext cx="256342" cy="2563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48413" y="2877741"/>
            <a:ext cx="265104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Informed Development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48413" y="3288268"/>
            <a:ext cx="741997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upon studies in AI-assisted healthcare prediction, voice UX, and elder-centric digital design.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151007" y="4283154"/>
            <a:ext cx="7814786" cy="2172414"/>
          </a:xfrm>
          <a:prstGeom prst="roundRect">
            <a:avLst>
              <a:gd name="adj" fmla="val 3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48413" y="4480560"/>
            <a:ext cx="569595" cy="569595"/>
          </a:xfrm>
          <a:prstGeom prst="roundRect">
            <a:avLst>
              <a:gd name="adj" fmla="val 16051906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980" y="4637127"/>
            <a:ext cx="256342" cy="2563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48413" y="5239941"/>
            <a:ext cx="23736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References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348413" y="5650468"/>
            <a:ext cx="741997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Referenced frameworks and data from WHO guidelines, NITI Aayog's AI in Health initiatives, and local IIT research papers.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435804" y="6882765"/>
            <a:ext cx="7529989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Slug’sEra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brings expertise in AI modeling, full-stack development, user experience design, and voice integration.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151007" y="6669167"/>
            <a:ext cx="22860" cy="1034891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Steps: Join the Future of Health Tech in India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3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invite you to partner with us to scale PulseVaani's deployment and predictive capabilities across India.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455854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33167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4501813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238988"/>
            <a:ext cx="3373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Pilot Program Expansion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72940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PulseVaani into existing clinic and telemedicine networks in target regions.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421826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99139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102" y="4161532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8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Funding for Scale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38912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seed funding to enhance AI model sophistication and expand language support (e.g., Marathi, Bengali).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3878104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365123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0274" y="3821370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558546"/>
            <a:ext cx="2957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Development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04896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personalized health coaching and advanced risk stratification dashboards for clinicians.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2025-10-30T19:51:21Z</dcterms:created>
  <dcterms:modified xsi:type="dcterms:W3CDTF">2025-10-30T19:51:21Z</dcterms:modified>
</cp:coreProperties>
</file>